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77" r:id="rId2"/>
    <p:sldId id="379" r:id="rId3"/>
    <p:sldId id="378" r:id="rId4"/>
    <p:sldId id="361" r:id="rId5"/>
    <p:sldId id="358" r:id="rId6"/>
    <p:sldId id="360" r:id="rId7"/>
    <p:sldId id="359" r:id="rId8"/>
    <p:sldId id="327" r:id="rId9"/>
    <p:sldId id="328" r:id="rId10"/>
    <p:sldId id="318" r:id="rId11"/>
    <p:sldId id="333" r:id="rId12"/>
    <p:sldId id="382" r:id="rId13"/>
    <p:sldId id="342" r:id="rId14"/>
    <p:sldId id="381" r:id="rId15"/>
    <p:sldId id="339" r:id="rId16"/>
    <p:sldId id="380" r:id="rId17"/>
    <p:sldId id="362" r:id="rId18"/>
    <p:sldId id="363" r:id="rId19"/>
    <p:sldId id="334" r:id="rId20"/>
    <p:sldId id="383" r:id="rId21"/>
    <p:sldId id="349" r:id="rId22"/>
    <p:sldId id="354" r:id="rId23"/>
    <p:sldId id="384" r:id="rId24"/>
    <p:sldId id="355" r:id="rId25"/>
    <p:sldId id="341" r:id="rId26"/>
    <p:sldId id="33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00FF00"/>
    <a:srgbClr val="003300"/>
    <a:srgbClr val="FF3300"/>
    <a:srgbClr val="130858"/>
    <a:srgbClr val="8E0E6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8" autoAdjust="0"/>
    <p:restoredTop sz="92254" autoAdjust="0"/>
  </p:normalViewPr>
  <p:slideViewPr>
    <p:cSldViewPr>
      <p:cViewPr>
        <p:scale>
          <a:sx n="82" d="100"/>
          <a:sy n="82" d="100"/>
        </p:scale>
        <p:origin x="-738" y="7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32D25E-8CF8-4703-B295-8E73CE6E9CFD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78370-4B36-404F-A94B-7BA9F9ACD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78370-4B36-404F-A94B-7BA9F9ACD58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78370-4B36-404F-A94B-7BA9F9ACD58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78370-4B36-404F-A94B-7BA9F9ACD58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78370-4B36-404F-A94B-7BA9F9ACD58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1DE6-43BB-4DBD-8DD5-2D8289447CD5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BA6D-49C7-457C-B89C-5A224BDD5AF9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7542-B0EA-4857-B990-3458C4D76F6A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7A88-FC12-4BA4-AE1B-E7A597FCDA1A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8B55-884B-4138-AB30-4C96108AEADE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70F2C-0356-45B6-BAC1-618EDFE0F60B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0C95-A485-47AF-B870-6104C8F02260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B6B4-7A24-48B6-936F-715A97FE4AA2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22CAD-F3C9-4EA8-A088-E5156230173A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F051-EA1D-4032-9CA0-B1F8C9DF0986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BFF8-4FFE-4138-9124-5DEFA59E8EF8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95442-5BF6-47E0-ABB2-A98AC54DE967}" type="datetime1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ARNAB-CSL\Documents\FFOutput\flower%20red%20rose%20blooming%20-%20YouTube.avi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arenacomputer1@gmail.com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lower red rose blooming - YouTube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228600"/>
            <a:ext cx="861060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13800" dirty="0" smtClean="0">
                <a:solidFill>
                  <a:srgbClr val="FFFF00"/>
                </a:solidFill>
              </a:rPr>
              <a:t>WELCOME</a:t>
            </a:r>
            <a:endParaRPr lang="en-US" sz="13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762727"/>
            <a:ext cx="9144000" cy="83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600" dirty="0" smtClean="0">
                <a:solidFill>
                  <a:srgbClr val="7030A0"/>
                </a:solidFill>
              </a:rPr>
              <a:t>By the end of the lesson students will have--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38400" y="0"/>
            <a:ext cx="2794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u="sng" dirty="0" smtClean="0"/>
              <a:t>Objectives</a:t>
            </a:r>
            <a:endParaRPr lang="en-US" sz="48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1524000"/>
            <a:ext cx="8991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000" dirty="0" smtClean="0"/>
              <a:t> made right use of verbs in sentences.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 smtClean="0"/>
              <a:t> made right use of verbs in the bracket.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 known where is singular &amp; plural verb used.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 smtClean="0"/>
              <a:t> made sentence using present tense.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00" y="533400"/>
            <a:ext cx="5638800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1.Man[</a:t>
            </a:r>
            <a:r>
              <a:rPr lang="en-US" sz="3200" dirty="0" smtClean="0">
                <a:solidFill>
                  <a:srgbClr val="C00000"/>
                </a:solidFill>
              </a:rPr>
              <a:t>be</a:t>
            </a:r>
            <a:r>
              <a:rPr lang="en-US" sz="3200" dirty="0" smtClean="0"/>
              <a:t>] mortal.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2.The moon</a:t>
            </a:r>
            <a:r>
              <a:rPr lang="en-US" sz="3200" dirty="0" smtClean="0">
                <a:solidFill>
                  <a:srgbClr val="C00000"/>
                </a:solidFill>
              </a:rPr>
              <a:t>[shine</a:t>
            </a:r>
            <a:r>
              <a:rPr lang="en-US" sz="3200" dirty="0" smtClean="0"/>
              <a:t>] at night.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3.God [</a:t>
            </a:r>
            <a:r>
              <a:rPr lang="en-US" sz="3200" dirty="0" smtClean="0">
                <a:solidFill>
                  <a:srgbClr val="C00000"/>
                </a:solidFill>
              </a:rPr>
              <a:t>love</a:t>
            </a:r>
            <a:r>
              <a:rPr lang="en-US" sz="3200" dirty="0" smtClean="0"/>
              <a:t>] all.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3200400"/>
            <a:ext cx="9144000" cy="954107"/>
          </a:xfrm>
          <a:prstGeom prst="rect">
            <a:avLst/>
          </a:prstGeom>
          <a:solidFill>
            <a:srgbClr val="8E0E63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Which tense has been used and why?[</a:t>
            </a:r>
            <a:r>
              <a:rPr lang="en-US" sz="2800" dirty="0" smtClean="0">
                <a:solidFill>
                  <a:srgbClr val="00B0F0"/>
                </a:solidFill>
              </a:rPr>
              <a:t>discuss in pair and answer</a:t>
            </a:r>
            <a:r>
              <a:rPr lang="en-US" sz="2800" dirty="0" smtClean="0">
                <a:solidFill>
                  <a:srgbClr val="FFFF00"/>
                </a:solidFill>
              </a:rPr>
              <a:t>]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52600" y="2667000"/>
            <a:ext cx="541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1.Man </a:t>
            </a:r>
            <a:r>
              <a:rPr lang="en-US" sz="3200" dirty="0" smtClean="0">
                <a:solidFill>
                  <a:srgbClr val="C00000"/>
                </a:solidFill>
              </a:rPr>
              <a:t>is</a:t>
            </a:r>
            <a:r>
              <a:rPr lang="en-US" sz="3200" dirty="0" smtClean="0"/>
              <a:t> mortal.</a:t>
            </a:r>
          </a:p>
          <a:p>
            <a:r>
              <a:rPr lang="en-US" sz="3200" dirty="0" smtClean="0"/>
              <a:t>2.The moon </a:t>
            </a:r>
            <a:r>
              <a:rPr lang="en-US" sz="3200" dirty="0" smtClean="0">
                <a:solidFill>
                  <a:srgbClr val="C00000"/>
                </a:solidFill>
              </a:rPr>
              <a:t>shines</a:t>
            </a:r>
            <a:r>
              <a:rPr lang="en-US" sz="3200" dirty="0" smtClean="0"/>
              <a:t> at night.</a:t>
            </a:r>
          </a:p>
          <a:p>
            <a:r>
              <a:rPr lang="en-US" sz="3200" dirty="0" smtClean="0"/>
              <a:t>3.God </a:t>
            </a:r>
            <a:r>
              <a:rPr lang="en-US" sz="3200" dirty="0" smtClean="0">
                <a:solidFill>
                  <a:srgbClr val="C00000"/>
                </a:solidFill>
              </a:rPr>
              <a:t>loves</a:t>
            </a:r>
            <a:r>
              <a:rPr lang="en-US" sz="3200" dirty="0" smtClean="0"/>
              <a:t> all.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1752600"/>
            <a:ext cx="2286000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Answer;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724400"/>
            <a:ext cx="9144000" cy="1077218"/>
          </a:xfrm>
          <a:prstGeom prst="rect">
            <a:avLst/>
          </a:prstGeom>
          <a:solidFill>
            <a:srgbClr val="00330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* </a:t>
            </a:r>
            <a:r>
              <a:rPr lang="en-US" sz="3200" u="sng" dirty="0" smtClean="0">
                <a:solidFill>
                  <a:srgbClr val="FFFF00"/>
                </a:solidFill>
              </a:rPr>
              <a:t>present indefinite tense </a:t>
            </a:r>
            <a:r>
              <a:rPr lang="en-US" sz="3200" dirty="0" smtClean="0">
                <a:solidFill>
                  <a:srgbClr val="FFFF00"/>
                </a:solidFill>
              </a:rPr>
              <a:t>has been used to </a:t>
            </a:r>
            <a:r>
              <a:rPr lang="en-US" sz="3200" u="sng" dirty="0" smtClean="0">
                <a:solidFill>
                  <a:srgbClr val="FFFF00"/>
                </a:solidFill>
              </a:rPr>
              <a:t>show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u="sng" dirty="0" smtClean="0">
                <a:solidFill>
                  <a:srgbClr val="FFFF00"/>
                </a:solidFill>
              </a:rPr>
              <a:t>universal truth</a:t>
            </a:r>
            <a:r>
              <a:rPr lang="en-US" sz="3200" dirty="0" smtClean="0">
                <a:solidFill>
                  <a:srgbClr val="FFFF00"/>
                </a:solidFill>
              </a:rPr>
              <a:t>.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143000" y="457200"/>
            <a:ext cx="701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1.He </a:t>
            </a:r>
            <a:r>
              <a:rPr lang="en-US" sz="3600" u="sng" dirty="0" smtClean="0"/>
              <a:t>always</a:t>
            </a:r>
            <a:r>
              <a:rPr lang="en-US" sz="3600" dirty="0" smtClean="0"/>
              <a:t> [</a:t>
            </a:r>
            <a:r>
              <a:rPr lang="en-US" sz="3600" b="1" dirty="0" smtClean="0">
                <a:solidFill>
                  <a:srgbClr val="FFFF00"/>
                </a:solidFill>
              </a:rPr>
              <a:t>come</a:t>
            </a:r>
            <a:r>
              <a:rPr lang="en-US" sz="3600" b="1" dirty="0" smtClean="0"/>
              <a:t>] </a:t>
            </a:r>
            <a:r>
              <a:rPr lang="en-US" sz="3600" dirty="0" smtClean="0"/>
              <a:t>late.</a:t>
            </a:r>
          </a:p>
          <a:p>
            <a:r>
              <a:rPr lang="en-US" sz="3600" dirty="0" smtClean="0"/>
              <a:t>2.I[ </a:t>
            </a:r>
            <a:r>
              <a:rPr lang="en-US" sz="3600" dirty="0" smtClean="0">
                <a:solidFill>
                  <a:srgbClr val="FFFF00"/>
                </a:solidFill>
              </a:rPr>
              <a:t>take</a:t>
            </a:r>
            <a:r>
              <a:rPr lang="en-US" sz="3600" dirty="0" smtClean="0"/>
              <a:t>]tea </a:t>
            </a:r>
            <a:r>
              <a:rPr lang="en-US" sz="3600" u="sng" dirty="0" smtClean="0"/>
              <a:t>regularly.</a:t>
            </a:r>
          </a:p>
          <a:p>
            <a:r>
              <a:rPr lang="en-US" sz="3600" dirty="0" smtClean="0"/>
              <a:t>3.She </a:t>
            </a:r>
            <a:r>
              <a:rPr lang="en-US" sz="3600" u="sng" dirty="0" smtClean="0"/>
              <a:t>generally</a:t>
            </a:r>
            <a:r>
              <a:rPr lang="en-US" sz="3600" dirty="0" smtClean="0"/>
              <a:t>[</a:t>
            </a:r>
            <a:r>
              <a:rPr lang="en-US" sz="3600" dirty="0" smtClean="0">
                <a:solidFill>
                  <a:srgbClr val="FFFF00"/>
                </a:solidFill>
              </a:rPr>
              <a:t>go</a:t>
            </a:r>
            <a:r>
              <a:rPr lang="en-US" sz="3600" dirty="0" smtClean="0"/>
              <a:t>] by rickshaw.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0" y="2971800"/>
            <a:ext cx="9144000" cy="107721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Which tense has been used and why?[</a:t>
            </a:r>
            <a:r>
              <a:rPr lang="en-US" sz="3200" dirty="0" smtClean="0">
                <a:solidFill>
                  <a:srgbClr val="00B0F0"/>
                </a:solidFill>
              </a:rPr>
              <a:t>discuss in pair and answer</a:t>
            </a:r>
            <a:r>
              <a:rPr lang="en-US" sz="3200" dirty="0" smtClean="0">
                <a:solidFill>
                  <a:srgbClr val="FFFF00"/>
                </a:solidFill>
              </a:rPr>
              <a:t>]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6800" y="1752600"/>
            <a:ext cx="670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1.He always </a:t>
            </a:r>
            <a:r>
              <a:rPr lang="en-US" sz="3600" b="1" dirty="0" smtClean="0">
                <a:solidFill>
                  <a:srgbClr val="FFFF00"/>
                </a:solidFill>
              </a:rPr>
              <a:t>comes</a:t>
            </a:r>
            <a:r>
              <a:rPr lang="en-US" sz="3600" b="1" dirty="0" smtClean="0">
                <a:solidFill>
                  <a:srgbClr val="00B0F0"/>
                </a:solidFill>
              </a:rPr>
              <a:t> </a:t>
            </a:r>
            <a:r>
              <a:rPr lang="en-US" sz="3600" dirty="0" smtClean="0"/>
              <a:t>late.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2.I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smtClean="0">
                <a:solidFill>
                  <a:srgbClr val="FFFF00"/>
                </a:solidFill>
              </a:rPr>
              <a:t>take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smtClean="0"/>
              <a:t>tea regularly.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3.She generally </a:t>
            </a:r>
            <a:r>
              <a:rPr lang="en-US" sz="3600" dirty="0" smtClean="0">
                <a:solidFill>
                  <a:srgbClr val="FFFF00"/>
                </a:solidFill>
              </a:rPr>
              <a:t>goes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smtClean="0"/>
              <a:t>by rickshaw</a:t>
            </a:r>
            <a:r>
              <a:rPr lang="en-US" sz="3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4. My mother </a:t>
            </a:r>
            <a:r>
              <a:rPr lang="en-US" sz="3600" dirty="0" smtClean="0">
                <a:solidFill>
                  <a:srgbClr val="FFFF00"/>
                </a:solidFill>
              </a:rPr>
              <a:t>reads</a:t>
            </a:r>
            <a:r>
              <a:rPr lang="en-US" sz="3600" dirty="0" smtClean="0"/>
              <a:t> Quran daily.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743200" y="990600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Answer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288340"/>
            <a:ext cx="9144000" cy="1569660"/>
          </a:xfrm>
          <a:prstGeom prst="rect">
            <a:avLst/>
          </a:prstGeom>
          <a:solidFill>
            <a:srgbClr val="130858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*</a:t>
            </a:r>
            <a:r>
              <a:rPr lang="en-US" sz="3200" dirty="0" smtClean="0">
                <a:solidFill>
                  <a:srgbClr val="00FF00"/>
                </a:solidFill>
              </a:rPr>
              <a:t>Present indefinite tense is used in the sentences having </a:t>
            </a:r>
            <a:r>
              <a:rPr lang="en-US" sz="32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always, regularly, often generally, daily, usually, normally etc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0" y="914400"/>
            <a:ext cx="5433732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1.She </a:t>
            </a:r>
            <a:r>
              <a:rPr lang="en-US" sz="3200" u="sng" dirty="0" smtClean="0">
                <a:solidFill>
                  <a:srgbClr val="C00000"/>
                </a:solidFill>
              </a:rPr>
              <a:t>just</a:t>
            </a:r>
            <a:r>
              <a:rPr lang="en-US" sz="3200" dirty="0" smtClean="0"/>
              <a:t> [return] home.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2. I</a:t>
            </a:r>
            <a:r>
              <a:rPr lang="en-US" sz="3200" u="sng" dirty="0" smtClean="0"/>
              <a:t> </a:t>
            </a:r>
            <a:r>
              <a:rPr lang="en-US" sz="3200" u="sng" dirty="0" smtClean="0">
                <a:solidFill>
                  <a:srgbClr val="C00000"/>
                </a:solidFill>
              </a:rPr>
              <a:t>already</a:t>
            </a:r>
            <a:r>
              <a:rPr lang="en-US" sz="3200" dirty="0" smtClean="0"/>
              <a:t>[finish] the work.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3.They[buy] a car </a:t>
            </a:r>
            <a:r>
              <a:rPr lang="en-US" sz="3200" u="sng" dirty="0" smtClean="0">
                <a:solidFill>
                  <a:srgbClr val="C00000"/>
                </a:solidFill>
              </a:rPr>
              <a:t>recently</a:t>
            </a:r>
            <a:r>
              <a:rPr lang="en-US" sz="3200" dirty="0" smtClean="0">
                <a:solidFill>
                  <a:srgbClr val="C00000"/>
                </a:solidFill>
              </a:rPr>
              <a:t>.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05800" y="152400"/>
            <a:ext cx="654346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m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0" y="3505200"/>
            <a:ext cx="9144000" cy="954107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Which tense has been used and why?[</a:t>
            </a:r>
            <a:r>
              <a:rPr lang="en-US" sz="2800" dirty="0" smtClean="0">
                <a:solidFill>
                  <a:srgbClr val="00B0F0"/>
                </a:solidFill>
              </a:rPr>
              <a:t>discuss in pair and answer</a:t>
            </a:r>
            <a:r>
              <a:rPr lang="en-US" sz="2800" dirty="0" smtClean="0">
                <a:solidFill>
                  <a:srgbClr val="FFFF00"/>
                </a:solidFill>
              </a:rPr>
              <a:t>]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17526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1.She </a:t>
            </a:r>
            <a:r>
              <a:rPr lang="en-US" sz="3200" dirty="0" smtClean="0">
                <a:solidFill>
                  <a:srgbClr val="0070C0"/>
                </a:solidFill>
              </a:rPr>
              <a:t>has just returned </a:t>
            </a:r>
            <a:r>
              <a:rPr lang="en-US" sz="3200" dirty="0" smtClean="0"/>
              <a:t>home.</a:t>
            </a:r>
          </a:p>
          <a:p>
            <a:r>
              <a:rPr lang="en-US" sz="3200" dirty="0" smtClean="0"/>
              <a:t>2. I </a:t>
            </a:r>
            <a:r>
              <a:rPr lang="en-US" sz="3200" dirty="0" smtClean="0">
                <a:solidFill>
                  <a:srgbClr val="0070C0"/>
                </a:solidFill>
              </a:rPr>
              <a:t>have already finished </a:t>
            </a:r>
            <a:r>
              <a:rPr lang="en-US" sz="3200" dirty="0" smtClean="0"/>
              <a:t>the work.</a:t>
            </a:r>
          </a:p>
          <a:p>
            <a:r>
              <a:rPr lang="en-US" sz="3200" dirty="0" smtClean="0"/>
              <a:t>3.They </a:t>
            </a:r>
            <a:r>
              <a:rPr lang="en-US" sz="3200" dirty="0" smtClean="0">
                <a:solidFill>
                  <a:srgbClr val="0070C0"/>
                </a:solidFill>
              </a:rPr>
              <a:t>have bought </a:t>
            </a:r>
            <a:r>
              <a:rPr lang="en-US" sz="3200" dirty="0" smtClean="0"/>
              <a:t>a car </a:t>
            </a:r>
            <a:r>
              <a:rPr lang="en-US" sz="3200" dirty="0" smtClean="0">
                <a:solidFill>
                  <a:srgbClr val="C00000"/>
                </a:solidFill>
              </a:rPr>
              <a:t>recently.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6600" y="533400"/>
            <a:ext cx="2133600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Answer;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657600"/>
            <a:ext cx="9144000" cy="106680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 dirty="0" smtClean="0"/>
              <a:t>Present perfect tense is used in the sentences having </a:t>
            </a:r>
            <a:r>
              <a:rPr lang="en-US" sz="3200" dirty="0" smtClean="0">
                <a:solidFill>
                  <a:srgbClr val="C00000"/>
                </a:solidFill>
              </a:rPr>
              <a:t>just, just now , already, recently etc.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3" name="Picture 2" descr="cutcaster-photo-100867336-Female-doctor-helping-disabled-old-man-to-wal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524000"/>
            <a:ext cx="8458200" cy="5105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90600" y="228601"/>
            <a:ext cx="685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dirty="0" smtClean="0">
                <a:solidFill>
                  <a:srgbClr val="130858"/>
                </a:solidFill>
              </a:rPr>
              <a:t>1.She </a:t>
            </a:r>
            <a:r>
              <a:rPr lang="en-US" sz="3600" u="sng" dirty="0" smtClean="0">
                <a:solidFill>
                  <a:srgbClr val="130858"/>
                </a:solidFill>
              </a:rPr>
              <a:t>has</a:t>
            </a:r>
            <a:r>
              <a:rPr lang="en-US" sz="3600" dirty="0" smtClean="0">
                <a:solidFill>
                  <a:srgbClr val="130858"/>
                </a:solidFill>
              </a:rPr>
              <a:t> [</a:t>
            </a:r>
            <a:r>
              <a:rPr lang="en-US" sz="3600" dirty="0" smtClean="0">
                <a:solidFill>
                  <a:srgbClr val="8E0E63"/>
                </a:solidFill>
              </a:rPr>
              <a:t>help</a:t>
            </a:r>
            <a:r>
              <a:rPr lang="en-US" sz="3600" dirty="0" smtClean="0">
                <a:solidFill>
                  <a:srgbClr val="130858"/>
                </a:solidFill>
              </a:rPr>
              <a:t>] the old man.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206210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dirty="0" smtClean="0">
                <a:solidFill>
                  <a:srgbClr val="130858"/>
                </a:solidFill>
              </a:rPr>
              <a:t>We  </a:t>
            </a:r>
            <a:r>
              <a:rPr lang="en-US" sz="3200" u="sng" dirty="0" smtClean="0">
                <a:solidFill>
                  <a:srgbClr val="130858"/>
                </a:solidFill>
              </a:rPr>
              <a:t>have </a:t>
            </a:r>
            <a:r>
              <a:rPr lang="en-US" sz="3200" dirty="0" smtClean="0">
                <a:solidFill>
                  <a:srgbClr val="130858"/>
                </a:solidFill>
              </a:rPr>
              <a:t>[</a:t>
            </a:r>
            <a:r>
              <a:rPr lang="en-US" sz="3200" dirty="0" smtClean="0">
                <a:solidFill>
                  <a:srgbClr val="FFFF00"/>
                </a:solidFill>
              </a:rPr>
              <a:t>prepare</a:t>
            </a:r>
            <a:r>
              <a:rPr lang="en-US" sz="3200" dirty="0" smtClean="0">
                <a:solidFill>
                  <a:srgbClr val="130858"/>
                </a:solidFill>
              </a:rPr>
              <a:t>] rice-cake.</a:t>
            </a:r>
          </a:p>
          <a:p>
            <a:pPr>
              <a:lnSpc>
                <a:spcPct val="200000"/>
              </a:lnSpc>
            </a:pPr>
            <a:endParaRPr lang="en-US" sz="3200" dirty="0">
              <a:solidFill>
                <a:srgbClr val="130858"/>
              </a:solidFill>
            </a:endParaRPr>
          </a:p>
        </p:txBody>
      </p:sp>
      <p:pic>
        <p:nvPicPr>
          <p:cNvPr id="4" name="Picture 3" descr="3755291321_bc5991d63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14450"/>
            <a:ext cx="8991600" cy="5086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8991600" cy="1077218"/>
          </a:xfrm>
          <a:prstGeom prst="rect">
            <a:avLst/>
          </a:prstGeom>
          <a:solidFill>
            <a:srgbClr val="130858"/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1. She </a:t>
            </a:r>
            <a:r>
              <a:rPr lang="en-US" sz="3200" dirty="0" smtClean="0">
                <a:solidFill>
                  <a:srgbClr val="FFFF00"/>
                </a:solidFill>
              </a:rPr>
              <a:t>has </a:t>
            </a:r>
            <a:r>
              <a:rPr lang="en-US" sz="3200" dirty="0" smtClean="0">
                <a:solidFill>
                  <a:srgbClr val="00B0F0"/>
                </a:solidFill>
              </a:rPr>
              <a:t>helped</a:t>
            </a:r>
            <a:r>
              <a:rPr lang="en-US" sz="3200" dirty="0" smtClean="0">
                <a:solidFill>
                  <a:srgbClr val="FFFF00"/>
                </a:solidFill>
              </a:rPr>
              <a:t> the old man.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2</a:t>
            </a:r>
            <a:r>
              <a:rPr lang="en-US" sz="3200" dirty="0" smtClean="0">
                <a:solidFill>
                  <a:srgbClr val="FFFF00"/>
                </a:solidFill>
              </a:rPr>
              <a:t>. We </a:t>
            </a:r>
            <a:r>
              <a:rPr lang="en-US" sz="3200" dirty="0" smtClean="0">
                <a:solidFill>
                  <a:srgbClr val="FFFF00"/>
                </a:solidFill>
              </a:rPr>
              <a:t>have </a:t>
            </a:r>
            <a:r>
              <a:rPr lang="en-US" sz="3200" dirty="0" smtClean="0">
                <a:solidFill>
                  <a:srgbClr val="00B0F0"/>
                </a:solidFill>
              </a:rPr>
              <a:t>prepared</a:t>
            </a:r>
            <a:r>
              <a:rPr lang="en-US" sz="3200" dirty="0" smtClean="0">
                <a:solidFill>
                  <a:srgbClr val="FFFF00"/>
                </a:solidFill>
              </a:rPr>
              <a:t> rice-cake.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828800"/>
            <a:ext cx="9144000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Which form of verb is used after have/has/had?[</a:t>
            </a:r>
            <a:r>
              <a:rPr lang="en-US" sz="3200" dirty="0" smtClean="0">
                <a:solidFill>
                  <a:srgbClr val="FFFF00"/>
                </a:solidFill>
              </a:rPr>
              <a:t>think individually and answer</a:t>
            </a:r>
            <a:r>
              <a:rPr lang="en-US" sz="3200" dirty="0" smtClean="0">
                <a:solidFill>
                  <a:schemeClr val="bg1"/>
                </a:solidFill>
              </a:rPr>
              <a:t>]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295400"/>
            <a:ext cx="4419600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rgbClr val="0000FF"/>
                </a:solidFill>
              </a:rPr>
              <a:t>Identity of teacher:</a:t>
            </a:r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 Md. </a:t>
            </a:r>
            <a:r>
              <a:rPr lang="en-US" sz="2400" dirty="0" err="1" smtClean="0">
                <a:solidFill>
                  <a:srgbClr val="0000FF"/>
                </a:solidFill>
              </a:rPr>
              <a:t>Nur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Kutubul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Alam</a:t>
            </a:r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Assistant Teacher[Computer]</a:t>
            </a:r>
          </a:p>
          <a:p>
            <a:r>
              <a:rPr lang="en-US" sz="2000" dirty="0" err="1" smtClean="0">
                <a:solidFill>
                  <a:srgbClr val="0000FF"/>
                </a:solidFill>
              </a:rPr>
              <a:t>Shaplakali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Adarsha</a:t>
            </a:r>
            <a:r>
              <a:rPr lang="en-US" sz="2000" dirty="0" smtClean="0">
                <a:solidFill>
                  <a:srgbClr val="0000FF"/>
                </a:solidFill>
              </a:rPr>
              <a:t> Secondary School, </a:t>
            </a:r>
            <a:r>
              <a:rPr lang="en-US" sz="2400" dirty="0" err="1" smtClean="0">
                <a:solidFill>
                  <a:srgbClr val="0000FF"/>
                </a:solidFill>
              </a:rPr>
              <a:t>Jibannagar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</a:rPr>
              <a:t>Chuadanga</a:t>
            </a:r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000" dirty="0" smtClean="0">
                <a:solidFill>
                  <a:srgbClr val="0000FF"/>
                </a:solidFill>
              </a:rPr>
              <a:t>Mobile: 01913207130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E-mail </a:t>
            </a:r>
            <a:r>
              <a:rPr lang="en-US" sz="2000" dirty="0" smtClean="0">
                <a:solidFill>
                  <a:srgbClr val="0000FF"/>
                </a:solidFill>
                <a:hlinkClick r:id="rId2"/>
              </a:rPr>
              <a:t>arenacomputer1@gmail.com</a:t>
            </a:r>
            <a:endParaRPr lang="en-US" sz="2000" dirty="0" smtClean="0">
              <a:solidFill>
                <a:srgbClr val="0000FF"/>
              </a:solidFill>
            </a:endParaRPr>
          </a:p>
          <a:p>
            <a:r>
              <a:rPr lang="en-US" sz="2000" dirty="0" smtClean="0">
                <a:solidFill>
                  <a:srgbClr val="0000FF"/>
                </a:solidFill>
              </a:rPr>
              <a:t>arena01.blogspot.com 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304800"/>
            <a:ext cx="6096000" cy="769441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Teacher introducing</a:t>
            </a:r>
            <a:endParaRPr lang="en-US" sz="4400" dirty="0"/>
          </a:p>
        </p:txBody>
      </p:sp>
      <p:pic>
        <p:nvPicPr>
          <p:cNvPr id="5" name="Picture 4" descr="269110_245903495437607_5618656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1295400"/>
            <a:ext cx="41148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2133600"/>
            <a:ext cx="8534400" cy="1200329"/>
          </a:xfrm>
          <a:prstGeom prst="rect">
            <a:avLst/>
          </a:prstGeom>
          <a:solidFill>
            <a:srgbClr val="003300"/>
          </a:solidFill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Past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smtClean="0">
                <a:solidFill>
                  <a:srgbClr val="00B0F0"/>
                </a:solidFill>
              </a:rPr>
              <a:t>participle form of verb </a:t>
            </a:r>
            <a:r>
              <a:rPr lang="en-US" sz="3600" dirty="0" smtClean="0">
                <a:solidFill>
                  <a:srgbClr val="FFFF00"/>
                </a:solidFill>
              </a:rPr>
              <a:t>is used after have/has/had.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600" y="381000"/>
            <a:ext cx="82308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6">
                    <a:lumMod val="50000"/>
                  </a:schemeClr>
                </a:solidFill>
              </a:rPr>
              <a:t>Practice---[</a:t>
            </a:r>
            <a:r>
              <a:rPr lang="en-US" sz="4800" dirty="0" smtClean="0"/>
              <a:t>In pair</a:t>
            </a:r>
            <a:r>
              <a:rPr lang="en-US" sz="4800" dirty="0" smtClean="0">
                <a:solidFill>
                  <a:schemeClr val="accent6">
                    <a:lumMod val="50000"/>
                  </a:schemeClr>
                </a:solidFill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solidFill>
                  <a:srgbClr val="C00000"/>
                </a:solidFill>
              </a:rPr>
              <a:t>1.Ice[ </a:t>
            </a:r>
            <a:r>
              <a:rPr lang="en-US" sz="4800" dirty="0" smtClean="0">
                <a:solidFill>
                  <a:srgbClr val="FFC000"/>
                </a:solidFill>
              </a:rPr>
              <a:t>float</a:t>
            </a:r>
            <a:r>
              <a:rPr lang="en-US" sz="4800" dirty="0" smtClean="0">
                <a:solidFill>
                  <a:srgbClr val="C00000"/>
                </a:solidFill>
              </a:rPr>
              <a:t>] on water.</a:t>
            </a:r>
          </a:p>
          <a:p>
            <a:r>
              <a:rPr lang="en-US" sz="4800" dirty="0" smtClean="0">
                <a:solidFill>
                  <a:srgbClr val="8E0E63"/>
                </a:solidFill>
              </a:rPr>
              <a:t>2.Mira[</a:t>
            </a:r>
            <a:r>
              <a:rPr lang="en-US" sz="4800" dirty="0" smtClean="0"/>
              <a:t>prepare</a:t>
            </a:r>
            <a:r>
              <a:rPr lang="en-US" sz="4800" dirty="0" smtClean="0">
                <a:solidFill>
                  <a:srgbClr val="8E0E63"/>
                </a:solidFill>
              </a:rPr>
              <a:t>] her lesson now.</a:t>
            </a:r>
          </a:p>
          <a:p>
            <a:r>
              <a:rPr lang="en-US" sz="4800" dirty="0" smtClean="0">
                <a:solidFill>
                  <a:srgbClr val="003300"/>
                </a:solidFill>
              </a:rPr>
              <a:t>3.She already[</a:t>
            </a:r>
            <a:r>
              <a:rPr lang="en-US" sz="4800" dirty="0" smtClean="0">
                <a:solidFill>
                  <a:srgbClr val="8E0E63"/>
                </a:solidFill>
              </a:rPr>
              <a:t>send</a:t>
            </a:r>
            <a:r>
              <a:rPr lang="en-US" sz="4800" dirty="0" smtClean="0">
                <a:solidFill>
                  <a:srgbClr val="003300"/>
                </a:solidFill>
              </a:rPr>
              <a:t>] the news.</a:t>
            </a:r>
            <a:endParaRPr lang="en-US" sz="4800" dirty="0">
              <a:solidFill>
                <a:srgbClr val="0033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733800"/>
            <a:ext cx="76069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FF00"/>
                </a:solidFill>
              </a:rPr>
              <a:t>4.He has[</a:t>
            </a:r>
            <a:r>
              <a:rPr lang="en-US" sz="4400" dirty="0" smtClean="0">
                <a:solidFill>
                  <a:srgbClr val="002060"/>
                </a:solidFill>
              </a:rPr>
              <a:t>catch</a:t>
            </a:r>
            <a:r>
              <a:rPr lang="en-US" sz="4400" dirty="0" smtClean="0">
                <a:solidFill>
                  <a:srgbClr val="FFFF00"/>
                </a:solidFill>
              </a:rPr>
              <a:t>] a bird.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4572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1.He behaves </a:t>
            </a:r>
            <a:r>
              <a:rPr lang="en-US" sz="3200" dirty="0" smtClean="0">
                <a:solidFill>
                  <a:srgbClr val="FFFF00"/>
                </a:solidFill>
              </a:rPr>
              <a:t>as if/as though </a:t>
            </a:r>
            <a:r>
              <a:rPr lang="en-US" sz="3200" dirty="0" smtClean="0"/>
              <a:t>he [know]everything.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4478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2.He behaved </a:t>
            </a:r>
            <a:r>
              <a:rPr lang="en-US" sz="3200" dirty="0" smtClean="0">
                <a:solidFill>
                  <a:srgbClr val="FFFF00"/>
                </a:solidFill>
              </a:rPr>
              <a:t>as if/as though </a:t>
            </a:r>
            <a:r>
              <a:rPr lang="en-US" sz="3200" dirty="0" smtClean="0"/>
              <a:t>he [know]everything.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0" y="3352800"/>
            <a:ext cx="9144000" cy="1200329"/>
          </a:xfrm>
          <a:prstGeom prst="rect">
            <a:avLst/>
          </a:prstGeom>
          <a:solidFill>
            <a:srgbClr val="003300"/>
          </a:solidFill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Comment on the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tenses</a:t>
            </a:r>
            <a:r>
              <a:rPr lang="en-US" sz="3600" dirty="0" smtClean="0">
                <a:solidFill>
                  <a:schemeClr val="bg1"/>
                </a:solidFill>
              </a:rPr>
              <a:t> of  2 parts of above sentences.[</a:t>
            </a:r>
            <a:r>
              <a:rPr lang="en-US" sz="3600" dirty="0" smtClean="0">
                <a:solidFill>
                  <a:srgbClr val="FF0000"/>
                </a:solidFill>
              </a:rPr>
              <a:t>in group</a:t>
            </a:r>
            <a:r>
              <a:rPr lang="en-US" sz="3600" dirty="0" smtClean="0">
                <a:solidFill>
                  <a:schemeClr val="bg1"/>
                </a:solidFill>
              </a:rPr>
              <a:t>]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21336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2.He </a:t>
            </a:r>
            <a:r>
              <a:rPr lang="en-US" sz="3200" dirty="0" smtClean="0">
                <a:solidFill>
                  <a:srgbClr val="FF0000"/>
                </a:solidFill>
              </a:rPr>
              <a:t>behaved</a:t>
            </a:r>
            <a:r>
              <a:rPr lang="en-US" sz="3200" dirty="0" smtClean="0"/>
              <a:t> as if/as though he </a:t>
            </a:r>
            <a:r>
              <a:rPr lang="en-US" sz="3200" dirty="0" smtClean="0">
                <a:solidFill>
                  <a:srgbClr val="FF0000"/>
                </a:solidFill>
              </a:rPr>
              <a:t>had known </a:t>
            </a:r>
            <a:r>
              <a:rPr lang="en-US" sz="3200" dirty="0" smtClean="0"/>
              <a:t>everything.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0" y="1524000"/>
            <a:ext cx="876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1.He </a:t>
            </a:r>
            <a:r>
              <a:rPr lang="en-US" sz="3200" dirty="0" smtClean="0">
                <a:solidFill>
                  <a:srgbClr val="FF0000"/>
                </a:solidFill>
              </a:rPr>
              <a:t>behaves </a:t>
            </a:r>
            <a:r>
              <a:rPr lang="en-US" sz="3200" dirty="0" smtClean="0"/>
              <a:t> as if/as though he </a:t>
            </a:r>
            <a:r>
              <a:rPr lang="en-US" sz="3200" dirty="0" smtClean="0">
                <a:solidFill>
                  <a:srgbClr val="FF0000"/>
                </a:solidFill>
              </a:rPr>
              <a:t>knew</a:t>
            </a:r>
            <a:r>
              <a:rPr lang="en-US" sz="3200" dirty="0" smtClean="0"/>
              <a:t> everything.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762000"/>
            <a:ext cx="1524000" cy="52322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C000"/>
                </a:solidFill>
              </a:rPr>
              <a:t>answer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733800"/>
            <a:ext cx="91440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8E0E63"/>
                </a:solidFill>
              </a:rPr>
              <a:t>*If 1</a:t>
            </a:r>
            <a:r>
              <a:rPr lang="en-US" sz="3200" baseline="30000" dirty="0" smtClean="0">
                <a:solidFill>
                  <a:srgbClr val="8E0E63"/>
                </a:solidFill>
              </a:rPr>
              <a:t>st</a:t>
            </a:r>
            <a:r>
              <a:rPr lang="en-US" sz="3200" dirty="0" smtClean="0">
                <a:solidFill>
                  <a:srgbClr val="8E0E63"/>
                </a:solidFill>
              </a:rPr>
              <a:t> clause is </a:t>
            </a:r>
            <a:r>
              <a:rPr lang="en-US" sz="3200" dirty="0" smtClean="0">
                <a:solidFill>
                  <a:srgbClr val="FF0000"/>
                </a:solidFill>
              </a:rPr>
              <a:t>present indefinite tense </a:t>
            </a:r>
            <a:r>
              <a:rPr lang="en-US" sz="3200" dirty="0" smtClean="0">
                <a:solidFill>
                  <a:srgbClr val="8E0E63"/>
                </a:solidFill>
              </a:rPr>
              <a:t>,2</a:t>
            </a:r>
            <a:r>
              <a:rPr lang="en-US" sz="3200" baseline="30000" dirty="0" smtClean="0">
                <a:solidFill>
                  <a:srgbClr val="8E0E63"/>
                </a:solidFill>
              </a:rPr>
              <a:t>nd</a:t>
            </a:r>
            <a:r>
              <a:rPr lang="en-US" sz="3200" dirty="0" smtClean="0">
                <a:solidFill>
                  <a:srgbClr val="8E0E63"/>
                </a:solidFill>
              </a:rPr>
              <a:t> clause is </a:t>
            </a:r>
            <a:r>
              <a:rPr lang="en-US" sz="3200" dirty="0" smtClean="0">
                <a:solidFill>
                  <a:srgbClr val="C00000"/>
                </a:solidFill>
              </a:rPr>
              <a:t>past indefinite </a:t>
            </a:r>
            <a:r>
              <a:rPr lang="en-US" sz="3200" dirty="0" smtClean="0">
                <a:solidFill>
                  <a:srgbClr val="8E0E63"/>
                </a:solidFill>
              </a:rPr>
              <a:t>but if 1</a:t>
            </a:r>
            <a:r>
              <a:rPr lang="en-US" sz="3200" baseline="30000" dirty="0" smtClean="0">
                <a:solidFill>
                  <a:srgbClr val="8E0E63"/>
                </a:solidFill>
              </a:rPr>
              <a:t>st</a:t>
            </a:r>
            <a:r>
              <a:rPr lang="en-US" sz="3200" dirty="0" smtClean="0">
                <a:solidFill>
                  <a:srgbClr val="8E0E63"/>
                </a:solidFill>
              </a:rPr>
              <a:t> clause is </a:t>
            </a:r>
            <a:r>
              <a:rPr lang="en-US" sz="3200" dirty="0" smtClean="0">
                <a:solidFill>
                  <a:srgbClr val="C00000"/>
                </a:solidFill>
              </a:rPr>
              <a:t>past indefinite,</a:t>
            </a:r>
            <a:r>
              <a:rPr lang="en-US" sz="3200" dirty="0" smtClean="0">
                <a:solidFill>
                  <a:srgbClr val="7030A0"/>
                </a:solidFill>
              </a:rPr>
              <a:t>2</a:t>
            </a:r>
            <a:r>
              <a:rPr lang="en-US" sz="3200" baseline="30000" dirty="0" smtClean="0">
                <a:solidFill>
                  <a:srgbClr val="7030A0"/>
                </a:solidFill>
              </a:rPr>
              <a:t>nd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smtClean="0">
                <a:solidFill>
                  <a:srgbClr val="8E0E63"/>
                </a:solidFill>
              </a:rPr>
              <a:t>clause is </a:t>
            </a:r>
            <a:r>
              <a:rPr lang="en-US" sz="3200" dirty="0" smtClean="0">
                <a:solidFill>
                  <a:srgbClr val="C00000"/>
                </a:solidFill>
              </a:rPr>
              <a:t>past perfect tense</a:t>
            </a:r>
            <a:r>
              <a:rPr lang="en-US" sz="3200" dirty="0" smtClean="0">
                <a:solidFill>
                  <a:srgbClr val="8E0E63"/>
                </a:solidFill>
              </a:rPr>
              <a:t>.</a:t>
            </a:r>
            <a:endParaRPr lang="en-US" sz="3200" dirty="0">
              <a:solidFill>
                <a:srgbClr val="8E0E6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19200" y="152400"/>
            <a:ext cx="533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r>
              <a:rPr lang="en-US" sz="3200" dirty="0" smtClean="0"/>
              <a:t>. She </a:t>
            </a:r>
            <a:r>
              <a:rPr lang="en-US" sz="3200" dirty="0" smtClean="0"/>
              <a:t>[try] </a:t>
            </a:r>
            <a:r>
              <a:rPr lang="en-US" sz="3200" dirty="0" smtClean="0">
                <a:solidFill>
                  <a:srgbClr val="00B0F0"/>
                </a:solidFill>
              </a:rPr>
              <a:t>for 2 hours.</a:t>
            </a:r>
          </a:p>
          <a:p>
            <a:r>
              <a:rPr lang="en-US" sz="3200" dirty="0" smtClean="0"/>
              <a:t>2. You [read] </a:t>
            </a:r>
            <a:r>
              <a:rPr lang="en-US" sz="3200" dirty="0" smtClean="0">
                <a:solidFill>
                  <a:srgbClr val="00B0F0"/>
                </a:solidFill>
              </a:rPr>
              <a:t>since morning.</a:t>
            </a:r>
          </a:p>
          <a:p>
            <a:r>
              <a:rPr lang="en-US" sz="3200" dirty="0" smtClean="0"/>
              <a:t>3</a:t>
            </a:r>
            <a:r>
              <a:rPr lang="en-US" sz="3200" dirty="0" smtClean="0"/>
              <a:t>. It[rain</a:t>
            </a:r>
            <a:r>
              <a:rPr lang="en-US" sz="3200" dirty="0" smtClean="0"/>
              <a:t>] </a:t>
            </a:r>
            <a:r>
              <a:rPr lang="en-US" sz="3200" dirty="0" smtClean="0">
                <a:solidFill>
                  <a:srgbClr val="00B0F0"/>
                </a:solidFill>
              </a:rPr>
              <a:t>for a week</a:t>
            </a:r>
            <a:r>
              <a:rPr lang="en-US" sz="3200" dirty="0" smtClean="0">
                <a:solidFill>
                  <a:srgbClr val="FFFF00"/>
                </a:solidFill>
              </a:rPr>
              <a:t>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514600"/>
            <a:ext cx="868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</a:t>
            </a:r>
            <a:r>
              <a:rPr lang="en-US" sz="3600" dirty="0" smtClean="0"/>
              <a:t>. She  </a:t>
            </a:r>
            <a:r>
              <a:rPr lang="en-US" sz="3600" dirty="0" smtClean="0">
                <a:solidFill>
                  <a:srgbClr val="0070C0"/>
                </a:solidFill>
              </a:rPr>
              <a:t>has been trying </a:t>
            </a:r>
            <a:r>
              <a:rPr lang="en-US" sz="3600" dirty="0" smtClean="0"/>
              <a:t>for 2 hours.</a:t>
            </a:r>
          </a:p>
          <a:p>
            <a:r>
              <a:rPr lang="en-US" sz="3600" dirty="0" smtClean="0"/>
              <a:t>2. You </a:t>
            </a:r>
            <a:r>
              <a:rPr lang="en-US" sz="3600" dirty="0" smtClean="0">
                <a:solidFill>
                  <a:srgbClr val="0070C0"/>
                </a:solidFill>
              </a:rPr>
              <a:t>have been reading </a:t>
            </a:r>
            <a:r>
              <a:rPr lang="en-US" sz="3600" dirty="0" smtClean="0"/>
              <a:t>since morning.</a:t>
            </a:r>
          </a:p>
          <a:p>
            <a:r>
              <a:rPr lang="en-US" sz="3600" dirty="0" smtClean="0"/>
              <a:t>3. It </a:t>
            </a:r>
            <a:r>
              <a:rPr lang="en-US" sz="3600" dirty="0" smtClean="0">
                <a:solidFill>
                  <a:srgbClr val="0070C0"/>
                </a:solidFill>
              </a:rPr>
              <a:t>has been raining </a:t>
            </a:r>
            <a:r>
              <a:rPr lang="en-US" sz="3600" dirty="0" smtClean="0"/>
              <a:t>for a week.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648200"/>
            <a:ext cx="91440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*When fixed time is mentioned in continuous  sense, it becomes present perfect  continuous tense.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828800"/>
            <a:ext cx="1374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Answer;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6000" y="2286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i="1" dirty="0" smtClean="0"/>
              <a:t>Home task</a:t>
            </a:r>
            <a:endParaRPr lang="en-US" sz="6000" i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2514600"/>
          <a:ext cx="914400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752600"/>
                <a:gridCol w="1905000"/>
                <a:gridCol w="1828800"/>
              </a:tblGrid>
              <a:tr h="2184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</a:rPr>
                        <a:t>sale</a:t>
                      </a:r>
                      <a:endParaRPr lang="en-US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</a:rPr>
                        <a:t>know</a:t>
                      </a:r>
                      <a:endParaRPr lang="en-US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</a:rPr>
                        <a:t>swim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</a:rPr>
                        <a:t>run</a:t>
                      </a:r>
                      <a:endParaRPr lang="en-US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finish</a:t>
                      </a:r>
                      <a:endParaRPr lang="en-US" sz="3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10668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Fill in the gaps using right form of verbs. Put them in the correct tense.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200400"/>
            <a:ext cx="8382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 talks as if she---- everything.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 have just-----my breakfast.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 saw him----.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Rice is----30 taka </a:t>
            </a:r>
            <a:r>
              <a:rPr lang="en-US" sz="4000" dirty="0" smtClean="0"/>
              <a:t>a </a:t>
            </a:r>
            <a:r>
              <a:rPr lang="en-US" sz="4000" dirty="0" smtClean="0"/>
              <a:t>kg.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They----for 2 hours.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aving%20smil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533400"/>
            <a:ext cx="5257800" cy="3810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4495800"/>
            <a:ext cx="72087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0070C0"/>
                </a:solidFill>
              </a:rPr>
              <a:t>SEE YOU AGAIN</a:t>
            </a:r>
            <a:endParaRPr lang="en-US" sz="8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47800" y="2209800"/>
            <a:ext cx="54850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English Second Paper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533400"/>
            <a:ext cx="41435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Class Eight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316 0.324 L 0.35712 0.21716 C 0.34115 0.19403 0.31476 0.16651 0.28576 0.14084 C 0.25243 0.11147 0.22413 0.09088 0.20208 0.08048 L 0.09948 0.02983 " pathEditMode="relative" rAng="2011080" ptsTypes="FffFF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" name="Picture 2" descr="dep_4886627-Smiling-little-girl-reading-book-on-the-des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914400"/>
            <a:ext cx="6934200" cy="4191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457200" y="304800"/>
            <a:ext cx="693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She </a:t>
            </a:r>
            <a:r>
              <a:rPr lang="en-US" sz="3600" dirty="0" smtClean="0">
                <a:solidFill>
                  <a:srgbClr val="FFFF00"/>
                </a:solidFill>
              </a:rPr>
              <a:t>are</a:t>
            </a:r>
            <a:r>
              <a:rPr lang="en-US" sz="3600" dirty="0" smtClean="0">
                <a:solidFill>
                  <a:srgbClr val="002060"/>
                </a:solidFill>
              </a:rPr>
              <a:t> reading a book.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" name="Picture 2" descr="5918613859_96ceae063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914400"/>
            <a:ext cx="7315200" cy="4267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533400" y="228601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We </a:t>
            </a:r>
            <a:r>
              <a:rPr lang="en-US" sz="4400" dirty="0" smtClean="0">
                <a:solidFill>
                  <a:srgbClr val="FFFF00"/>
                </a:solidFill>
              </a:rPr>
              <a:t>is</a:t>
            </a:r>
            <a:r>
              <a:rPr lang="en-US" sz="4400" dirty="0" smtClean="0">
                <a:solidFill>
                  <a:srgbClr val="002060"/>
                </a:solidFill>
              </a:rPr>
              <a:t> students.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" name="Picture 2" descr="how-to-make-a-simple-ki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914400"/>
            <a:ext cx="6934200" cy="406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1066800" y="152400"/>
            <a:ext cx="594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They </a:t>
            </a:r>
            <a:r>
              <a:rPr lang="en-US" sz="4000" dirty="0" smtClean="0">
                <a:solidFill>
                  <a:srgbClr val="FFFF00"/>
                </a:solidFill>
              </a:rPr>
              <a:t>has</a:t>
            </a:r>
            <a:r>
              <a:rPr lang="en-US" sz="4000" dirty="0" smtClean="0">
                <a:solidFill>
                  <a:srgbClr val="002060"/>
                </a:solidFill>
              </a:rPr>
              <a:t> made a kite.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" name="Picture 2" descr="627px-Khichuri-ed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914400"/>
            <a:ext cx="7391400" cy="434661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1752600" y="228600"/>
            <a:ext cx="34781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I</a:t>
            </a:r>
            <a:r>
              <a:rPr lang="en-US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4000" dirty="0" smtClean="0">
                <a:solidFill>
                  <a:srgbClr val="FFFF00"/>
                </a:solidFill>
              </a:rPr>
              <a:t>eats</a:t>
            </a:r>
            <a:r>
              <a:rPr lang="en-US" sz="4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4000" dirty="0" smtClean="0"/>
              <a:t>rice.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2209800"/>
            <a:ext cx="8229600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</a:rPr>
              <a:t>Can you guess what are we going to learn today?</a:t>
            </a:r>
            <a:endParaRPr lang="en-US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43000" y="1752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2895600"/>
            <a:ext cx="9144000" cy="1323439"/>
          </a:xfrm>
          <a:prstGeom prst="rect">
            <a:avLst/>
          </a:prstGeom>
          <a:solidFill>
            <a:srgbClr val="8E0E63"/>
          </a:solidFill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Right Form of Verbs</a:t>
            </a:r>
            <a:endParaRPr lang="en-US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1881</TotalTime>
  <Words>666</Words>
  <Application>Microsoft Office PowerPoint</Application>
  <PresentationFormat>On-screen Show (4:3)</PresentationFormat>
  <Paragraphs>121</Paragraphs>
  <Slides>26</Slides>
  <Notes>4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ARNAB-CSL</dc:creator>
  <cp:lastModifiedBy>Arena Computer</cp:lastModifiedBy>
  <cp:revision>660</cp:revision>
  <dcterms:created xsi:type="dcterms:W3CDTF">2006-08-16T00:00:00Z</dcterms:created>
  <dcterms:modified xsi:type="dcterms:W3CDTF">2013-06-06T17:09:14Z</dcterms:modified>
</cp:coreProperties>
</file>